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1" r:id="rId9"/>
    <p:sldId id="263" r:id="rId10"/>
    <p:sldId id="265" r:id="rId11"/>
    <p:sldId id="266" r:id="rId12"/>
    <p:sldId id="270" r:id="rId13"/>
    <p:sldId id="267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175351" cy="432048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Диалог искусств на уроках литературного чтения в начальной      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47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352928" cy="3600400"/>
          </a:xfrm>
        </p:spPr>
        <p:txBody>
          <a:bodyPr numCol="2"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/>
              <a:t>Посвящается </a:t>
            </a:r>
            <a:r>
              <a:rPr lang="ru-RU" dirty="0"/>
              <a:t>Коле Трескину</a:t>
            </a:r>
          </a:p>
          <a:p>
            <a:pPr marL="45720" indent="0">
              <a:buNone/>
            </a:pPr>
            <a:r>
              <a:rPr lang="ru-RU" dirty="0"/>
              <a:t>Уходи, зима седая!</a:t>
            </a:r>
          </a:p>
          <a:p>
            <a:pPr marL="45720" indent="0">
              <a:buNone/>
            </a:pPr>
            <a:r>
              <a:rPr lang="ru-RU" dirty="0"/>
              <a:t>Уж красавицы Весны</a:t>
            </a:r>
          </a:p>
          <a:p>
            <a:pPr marL="45720" indent="0">
              <a:buNone/>
            </a:pPr>
            <a:r>
              <a:rPr lang="ru-RU" dirty="0"/>
              <a:t>Колесница золотая</a:t>
            </a:r>
          </a:p>
          <a:p>
            <a:pPr marL="45720" indent="0">
              <a:buNone/>
            </a:pPr>
            <a:r>
              <a:rPr lang="ru-RU" dirty="0"/>
              <a:t>Мчится с горней вышины!</a:t>
            </a:r>
          </a:p>
          <a:p>
            <a:pPr marL="45720" indent="0">
              <a:buNone/>
            </a:pPr>
            <a:r>
              <a:rPr lang="ru-RU" dirty="0"/>
              <a:t>Старой спорить ли, тщедушной,</a:t>
            </a:r>
          </a:p>
          <a:p>
            <a:pPr marL="45720" indent="0">
              <a:buNone/>
            </a:pPr>
            <a:r>
              <a:rPr lang="ru-RU" dirty="0"/>
              <a:t>С ней - царицею цветов,</a:t>
            </a:r>
          </a:p>
          <a:p>
            <a:pPr marL="45720" indent="0">
              <a:buNone/>
            </a:pPr>
            <a:r>
              <a:rPr lang="ru-RU" dirty="0"/>
              <a:t>С целой армией воздушной</a:t>
            </a:r>
          </a:p>
          <a:p>
            <a:pPr marL="45720" indent="0">
              <a:buNone/>
            </a:pPr>
            <a:r>
              <a:rPr lang="ru-RU" dirty="0"/>
              <a:t>Благовонных ветерков!</a:t>
            </a:r>
          </a:p>
          <a:p>
            <a:pPr marL="45720" indent="0">
              <a:buNone/>
            </a:pPr>
            <a:r>
              <a:rPr lang="ru-RU" dirty="0"/>
              <a:t>А что шума, что гуденья,</a:t>
            </a:r>
          </a:p>
          <a:p>
            <a:pPr marL="45720" indent="0">
              <a:buNone/>
            </a:pPr>
            <a:r>
              <a:rPr lang="ru-RU" dirty="0"/>
              <a:t>Теплых ливней и </a:t>
            </a:r>
            <a:r>
              <a:rPr lang="ru-RU" dirty="0" smtClean="0"/>
              <a:t>лучей,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И </a:t>
            </a:r>
            <a:r>
              <a:rPr lang="ru-RU" dirty="0" err="1"/>
              <a:t>чиликанья</a:t>
            </a:r>
            <a:r>
              <a:rPr lang="ru-RU" dirty="0"/>
              <a:t>, и пенья!..</a:t>
            </a:r>
          </a:p>
          <a:p>
            <a:pPr marL="45720" indent="0">
              <a:buNone/>
            </a:pPr>
            <a:r>
              <a:rPr lang="ru-RU" dirty="0" smtClean="0"/>
              <a:t>Уходи </a:t>
            </a:r>
            <a:r>
              <a:rPr lang="ru-RU" dirty="0"/>
              <a:t>себе </a:t>
            </a:r>
            <a:r>
              <a:rPr lang="ru-RU" dirty="0" smtClean="0"/>
              <a:t>скорей!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У нее не лук, не </a:t>
            </a:r>
            <a:r>
              <a:rPr lang="ru-RU" dirty="0" smtClean="0"/>
              <a:t>стрелы</a:t>
            </a:r>
            <a:r>
              <a:rPr lang="ru-RU" dirty="0"/>
              <a:t>,</a:t>
            </a:r>
          </a:p>
          <a:p>
            <a:pPr marL="45720" indent="0">
              <a:buNone/>
            </a:pPr>
            <a:r>
              <a:rPr lang="ru-RU" dirty="0"/>
              <a:t>Улыбнулась лишь - и ты,</a:t>
            </a:r>
          </a:p>
          <a:p>
            <a:pPr marL="45720" indent="0">
              <a:buNone/>
            </a:pPr>
            <a:r>
              <a:rPr lang="ru-RU" dirty="0"/>
              <a:t>Подобрав свой саван белый,</a:t>
            </a:r>
          </a:p>
          <a:p>
            <a:pPr marL="45720" indent="0">
              <a:buNone/>
            </a:pPr>
            <a:r>
              <a:rPr lang="ru-RU" dirty="0"/>
              <a:t>Поползла в овраг, в кусты!..</a:t>
            </a:r>
          </a:p>
          <a:p>
            <a:pPr marL="45720" indent="0">
              <a:buNone/>
            </a:pPr>
            <a:r>
              <a:rPr lang="ru-RU" dirty="0"/>
              <a:t>Да найдут и по оврагам!</a:t>
            </a:r>
          </a:p>
          <a:p>
            <a:pPr marL="45720" indent="0">
              <a:buNone/>
            </a:pPr>
            <a:r>
              <a:rPr lang="ru-RU" dirty="0"/>
              <a:t>Вон - уж пчел рои шумят,</a:t>
            </a:r>
          </a:p>
          <a:p>
            <a:pPr marL="45720" indent="0">
              <a:buNone/>
            </a:pPr>
            <a:r>
              <a:rPr lang="ru-RU" dirty="0"/>
              <a:t>И летит победным флагом</a:t>
            </a:r>
          </a:p>
          <a:p>
            <a:pPr marL="45720" indent="0">
              <a:buNone/>
            </a:pPr>
            <a:r>
              <a:rPr lang="ru-RU" dirty="0"/>
              <a:t>Пестрых бабочек отряд!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907704" y="33401"/>
            <a:ext cx="468052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А. Майков «Весна»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725144"/>
            <a:ext cx="81369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А. Вивальди «Времена года. </a:t>
            </a:r>
            <a:r>
              <a:rPr lang="ru-RU" sz="4000" b="1" dirty="0"/>
              <a:t>В</a:t>
            </a:r>
            <a:r>
              <a:rPr lang="ru-RU" sz="4000" b="1" dirty="0" smtClean="0"/>
              <a:t>есна»</a:t>
            </a:r>
          </a:p>
          <a:p>
            <a:r>
              <a:rPr lang="ru-RU" dirty="0" smtClean="0"/>
              <a:t>-С каким временем года ассоциируется для вас эта музыка? Почему?</a:t>
            </a:r>
          </a:p>
        </p:txBody>
      </p:sp>
    </p:spTree>
    <p:extLst>
      <p:ext uri="{BB962C8B-B14F-4D97-AF65-F5344CB8AC3E}">
        <p14:creationId xmlns:p14="http://schemas.microsoft.com/office/powerpoint/2010/main" val="5813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16632"/>
            <a:ext cx="6696744" cy="35467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b="1" dirty="0" smtClean="0"/>
              <a:t>Е. Волков «В конце зимы»</a:t>
            </a:r>
            <a:endParaRPr lang="ru-RU" sz="4400" b="1" dirty="0"/>
          </a:p>
        </p:txBody>
      </p:sp>
      <p:pic>
        <p:nvPicPr>
          <p:cNvPr id="1026" name="Picture 2" descr="C:\Users\User\Desktop\volkov-v-konce-zimy-sochin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" y="1052736"/>
            <a:ext cx="915053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28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60648"/>
            <a:ext cx="7272808" cy="111330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b="1" dirty="0"/>
              <a:t>В. </a:t>
            </a:r>
            <a:r>
              <a:rPr lang="ru-RU" sz="4400" b="1" dirty="0" err="1"/>
              <a:t>Пурвит</a:t>
            </a:r>
            <a:r>
              <a:rPr lang="ru-RU" sz="4400" b="1" dirty="0"/>
              <a:t> «Последний снег»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6480720" cy="4536505"/>
          </a:xfrm>
        </p:spPr>
      </p:pic>
      <p:sp>
        <p:nvSpPr>
          <p:cNvPr id="6" name="TextBox 5"/>
          <p:cNvSpPr txBox="1"/>
          <p:nvPr/>
        </p:nvSpPr>
        <p:spPr>
          <a:xfrm>
            <a:off x="755576" y="5661248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-Сходны ли по настроению эти картины со стихотворением А. </a:t>
            </a:r>
            <a:r>
              <a:rPr lang="ru-RU" dirty="0" err="1" smtClean="0"/>
              <a:t>Майкова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-Какие краски использовали художники?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44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731518"/>
            <a:ext cx="6165305" cy="586583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4400" b="1" dirty="0" smtClean="0"/>
              <a:t>Р. Киплинг «Братья </a:t>
            </a:r>
            <a:r>
              <a:rPr lang="ru-RU" sz="4400" b="1" dirty="0" err="1" smtClean="0"/>
              <a:t>Маугли</a:t>
            </a:r>
            <a:r>
              <a:rPr lang="ru-RU" sz="4400" b="1" dirty="0" smtClean="0"/>
              <a:t>»</a:t>
            </a:r>
          </a:p>
          <a:p>
            <a:pPr marL="45720" indent="0">
              <a:buNone/>
            </a:pPr>
            <a:r>
              <a:rPr lang="ru-RU" dirty="0"/>
              <a:t>Инсценировка </a:t>
            </a:r>
            <a:r>
              <a:rPr lang="ru-RU" dirty="0" err="1"/>
              <a:t>С.Богомазова</a:t>
            </a:r>
            <a:r>
              <a:rPr lang="ru-RU" dirty="0"/>
              <a:t>, Музыка </a:t>
            </a:r>
            <a:r>
              <a:rPr lang="ru-RU" dirty="0" err="1"/>
              <a:t>Н.Сидельникова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Маугли</a:t>
            </a:r>
            <a:r>
              <a:rPr lang="ru-RU" dirty="0"/>
              <a:t> - </a:t>
            </a:r>
            <a:r>
              <a:rPr lang="ru-RU" dirty="0" err="1"/>
              <a:t>М.Куприянова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Волк - </a:t>
            </a:r>
            <a:r>
              <a:rPr lang="ru-RU" dirty="0" err="1"/>
              <a:t>А.Папанов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Волчица - </a:t>
            </a:r>
            <a:r>
              <a:rPr lang="ru-RU" dirty="0" err="1"/>
              <a:t>А.Пирятинская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Багира</a:t>
            </a:r>
            <a:r>
              <a:rPr lang="ru-RU" dirty="0"/>
              <a:t> - </a:t>
            </a:r>
            <a:r>
              <a:rPr lang="ru-RU" dirty="0" err="1"/>
              <a:t>Н.Ефрон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Шер Хан - </a:t>
            </a:r>
            <a:r>
              <a:rPr lang="ru-RU" dirty="0" err="1"/>
              <a:t>А.Денисов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Шакал - </a:t>
            </a:r>
            <a:r>
              <a:rPr lang="ru-RU" dirty="0" err="1"/>
              <a:t>Ф.Димант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Акела</a:t>
            </a:r>
            <a:r>
              <a:rPr lang="ru-RU" dirty="0"/>
              <a:t> - </a:t>
            </a:r>
            <a:r>
              <a:rPr lang="ru-RU" dirty="0" err="1"/>
              <a:t>Е.Кузнецов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Медведь - </a:t>
            </a:r>
            <a:r>
              <a:rPr lang="ru-RU" dirty="0" err="1"/>
              <a:t>В.Лепко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Ведущий - </a:t>
            </a:r>
            <a:r>
              <a:rPr lang="ru-RU" dirty="0" err="1"/>
              <a:t>В.Якут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Режиссер </a:t>
            </a:r>
            <a:r>
              <a:rPr lang="ru-RU" dirty="0" err="1"/>
              <a:t>В.Плучек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Оркестр под </a:t>
            </a:r>
            <a:r>
              <a:rPr lang="ru-RU" dirty="0" smtClean="0"/>
              <a:t>управлением</a:t>
            </a:r>
          </a:p>
          <a:p>
            <a:pPr marL="45720" indent="0">
              <a:buNone/>
            </a:pPr>
            <a:r>
              <a:rPr lang="ru-RU" dirty="0" err="1" smtClean="0"/>
              <a:t>Г.Рождественского</a:t>
            </a:r>
            <a:endParaRPr lang="ru-RU" dirty="0"/>
          </a:p>
        </p:txBody>
      </p:sp>
      <p:pic>
        <p:nvPicPr>
          <p:cNvPr id="2050" name="Picture 2" descr="C:\Users\User\Desktop\01_(2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25713"/>
            <a:ext cx="4061495" cy="306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18"/>
            <a:ext cx="4166175" cy="5289769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500" dirty="0" smtClean="0"/>
              <a:t>-Какие чувства вы испытали при чтении?</a:t>
            </a:r>
          </a:p>
          <a:p>
            <a:pPr marL="45720" indent="0">
              <a:buNone/>
            </a:pPr>
            <a:r>
              <a:rPr lang="ru-RU" sz="2500" dirty="0" smtClean="0"/>
              <a:t>-Менялось ли ваше настроение?</a:t>
            </a:r>
          </a:p>
          <a:p>
            <a:pPr marL="45720" indent="0">
              <a:buNone/>
            </a:pPr>
            <a:r>
              <a:rPr lang="ru-RU" sz="2500" dirty="0" smtClean="0"/>
              <a:t>-Давайте с помощью цвета составим картину нашего настроения.</a:t>
            </a:r>
          </a:p>
          <a:p>
            <a:pPr marL="45720" indent="0">
              <a:buNone/>
            </a:pPr>
            <a:r>
              <a:rPr lang="ru-RU" sz="2500" dirty="0" smtClean="0"/>
              <a:t>-Подумаем, какие цвета нам понадобятся и что может символизировать каждый цвет.</a:t>
            </a:r>
            <a:endParaRPr lang="ru-RU" sz="25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4031304" cy="5001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000" dirty="0" smtClean="0">
                <a:solidFill>
                  <a:schemeClr val="bg2">
                    <a:lumMod val="50000"/>
                  </a:schemeClr>
                </a:solidFill>
              </a:rPr>
              <a:t>Синий-спокойствие</a:t>
            </a:r>
          </a:p>
          <a:p>
            <a:pPr marL="45720" indent="0">
              <a:buNone/>
            </a:pPr>
            <a:r>
              <a:rPr lang="ru-RU" sz="3000" dirty="0" smtClean="0">
                <a:solidFill>
                  <a:schemeClr val="bg1">
                    <a:lumMod val="50000"/>
                  </a:schemeClr>
                </a:solidFill>
              </a:rPr>
              <a:t>Серый-неприятность</a:t>
            </a:r>
          </a:p>
          <a:p>
            <a:pPr marL="45720" indent="0">
              <a:buNone/>
            </a:pPr>
            <a:r>
              <a:rPr lang="ru-RU" sz="3000" b="1" dirty="0" smtClean="0"/>
              <a:t>Черный-страх</a:t>
            </a:r>
          </a:p>
          <a:p>
            <a:pPr marL="45720" indent="0">
              <a:buNone/>
            </a:pPr>
            <a:r>
              <a:rPr lang="ru-RU" sz="3000" dirty="0" smtClean="0">
                <a:solidFill>
                  <a:schemeClr val="accent6">
                    <a:lumMod val="75000"/>
                  </a:schemeClr>
                </a:solidFill>
              </a:rPr>
              <a:t>Красный-тревога</a:t>
            </a:r>
          </a:p>
          <a:p>
            <a:pPr marL="45720" indent="0">
              <a:buNone/>
            </a:pPr>
            <a:r>
              <a:rPr lang="ru-RU" sz="3000" dirty="0" smtClean="0">
                <a:solidFill>
                  <a:srgbClr val="FFC000"/>
                </a:solidFill>
              </a:rPr>
              <a:t>Жёлтый-радость</a:t>
            </a:r>
          </a:p>
        </p:txBody>
      </p:sp>
    </p:spTree>
    <p:extLst>
      <p:ext uri="{BB962C8B-B14F-4D97-AF65-F5344CB8AC3E}">
        <p14:creationId xmlns:p14="http://schemas.microsoft.com/office/powerpoint/2010/main" val="152175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731518"/>
            <a:ext cx="7173417" cy="550579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Вывод</a:t>
            </a:r>
            <a:r>
              <a:rPr lang="ru-RU" dirty="0" smtClean="0"/>
              <a:t>: чаще всего на уроках литературного чтения используются элементы различных видов искусств как способов познавательной деятельности детей. </a:t>
            </a:r>
          </a:p>
          <a:p>
            <a:pPr marL="45720" indent="0">
              <a:buNone/>
            </a:pPr>
            <a:r>
              <a:rPr lang="ru-RU" dirty="0" smtClean="0"/>
              <a:t>Это: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•Рисование 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•Лепка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•Работа с репродукциями картин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•Работа с музыкальными произведениями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•Чтение по ролям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</a:t>
            </a:r>
            <a:r>
              <a:rPr lang="ru-RU" sz="2400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Инсценирование</a:t>
            </a:r>
            <a:endParaRPr lang="ru-RU" sz="24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•Сочинение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•Стихосложение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85798" y="2276872"/>
            <a:ext cx="8064896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506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numCol="1">
            <a:normAutofit/>
          </a:bodyPr>
          <a:lstStyle/>
          <a:p>
            <a:pPr marL="45720" indent="0" algn="ctr">
              <a:buNone/>
            </a:pPr>
            <a:endParaRPr lang="ru-RU" sz="4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искусств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•Музыка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•Живопись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</a:t>
            </a:r>
            <a:r>
              <a:rPr lang="ru-RU" sz="32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•</a:t>
            </a: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Литература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</a:t>
            </a:r>
            <a:r>
              <a:rPr lang="ru-RU" sz="32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•</a:t>
            </a: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Балет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•Театр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•Кино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•Скульптура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                 •Архитектура</a:t>
            </a:r>
            <a:endParaRPr lang="ru-RU" sz="3200" dirty="0" smtClean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832"/>
            <a:ext cx="9159775" cy="6869832"/>
          </a:xfrm>
        </p:spPr>
      </p:pic>
    </p:spTree>
    <p:extLst>
      <p:ext uri="{BB962C8B-B14F-4D97-AF65-F5344CB8AC3E}">
        <p14:creationId xmlns:p14="http://schemas.microsoft.com/office/powerpoint/2010/main" val="260620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6502113" cy="4608512"/>
          </a:xfrm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1043608" y="5517232"/>
            <a:ext cx="5760640" cy="225058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-Какие краски и тона использовал художник?</a:t>
            </a:r>
          </a:p>
          <a:p>
            <a:pPr marL="45720" indent="0">
              <a:buNone/>
            </a:pPr>
            <a:r>
              <a:rPr lang="ru-RU" dirty="0" smtClean="0"/>
              <a:t>-Какие чувства и ощущения дарит вам эта картина?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И. И .Левитан «Черёмуха</a:t>
            </a:r>
            <a:r>
              <a:rPr lang="ru-RU" sz="4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88840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</p:spPr>
      </p:pic>
    </p:spTree>
    <p:extLst>
      <p:ext uri="{BB962C8B-B14F-4D97-AF65-F5344CB8AC3E}">
        <p14:creationId xmlns:p14="http://schemas.microsoft.com/office/powerpoint/2010/main" val="263377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2696"/>
            <a:ext cx="6120680" cy="4590509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547664" y="0"/>
            <a:ext cx="6264696" cy="94536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/>
              <a:t>И. Грабарь «Зимнее утро»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412700"/>
            <a:ext cx="50040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-Какие краски использовал художник?</a:t>
            </a:r>
            <a:br>
              <a:rPr lang="ru-RU" sz="2200" dirty="0"/>
            </a:br>
            <a:r>
              <a:rPr lang="ru-RU" sz="2200" dirty="0"/>
              <a:t>-С помощью каких оттенков изображен снег?</a:t>
            </a:r>
            <a:br>
              <a:rPr lang="ru-RU" sz="2200" dirty="0"/>
            </a:br>
            <a:r>
              <a:rPr lang="ru-RU" sz="2200" dirty="0"/>
              <a:t>-Какое настроение создаёт картина?</a:t>
            </a:r>
          </a:p>
        </p:txBody>
      </p:sp>
    </p:spTree>
    <p:extLst>
      <p:ext uri="{BB962C8B-B14F-4D97-AF65-F5344CB8AC3E}">
        <p14:creationId xmlns:p14="http://schemas.microsoft.com/office/powerpoint/2010/main" val="10935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85230"/>
            <a:ext cx="9130770" cy="5136058"/>
          </a:xfrm>
        </p:spPr>
      </p:pic>
    </p:spTree>
    <p:extLst>
      <p:ext uri="{BB962C8B-B14F-4D97-AF65-F5344CB8AC3E}">
        <p14:creationId xmlns:p14="http://schemas.microsoft.com/office/powerpoint/2010/main" val="333869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8352928" cy="5407771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835696" y="260648"/>
            <a:ext cx="4392488" cy="7200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Ю. Клевер «Закат солнца зимой»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5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0376" y="188640"/>
            <a:ext cx="3346704" cy="792088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/>
              <a:t>Ю. Клевер «Зимний пейзаж с избушкой»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-Какое настроение создают картины Ю. Клевера?</a:t>
            </a:r>
          </a:p>
          <a:p>
            <a:pPr marL="45720" indent="0">
              <a:buNone/>
            </a:pPr>
            <a:r>
              <a:rPr lang="ru-RU" dirty="0" smtClean="0"/>
              <a:t>-Какие приёмы использует художник?</a:t>
            </a:r>
          </a:p>
          <a:p>
            <a:pPr marL="45720" indent="0">
              <a:buNone/>
            </a:pPr>
            <a:r>
              <a:rPr lang="ru-RU" dirty="0" smtClean="0"/>
              <a:t>-Сравните картины </a:t>
            </a:r>
            <a:r>
              <a:rPr lang="ru-RU" sz="2400" b="1" dirty="0"/>
              <a:t> </a:t>
            </a:r>
            <a:r>
              <a:rPr lang="ru-RU" sz="2400" b="1" dirty="0" smtClean="0"/>
              <a:t>   </a:t>
            </a:r>
            <a:r>
              <a:rPr lang="ru-RU" sz="2400" dirty="0" err="1" smtClean="0"/>
              <a:t>И.</a:t>
            </a:r>
            <a:r>
              <a:rPr lang="ru-RU" dirty="0" err="1" smtClean="0"/>
              <a:t>Грабаря</a:t>
            </a:r>
            <a:r>
              <a:rPr lang="ru-RU" dirty="0" smtClean="0"/>
              <a:t> и Ю. Клевера.</a:t>
            </a:r>
          </a:p>
          <a:p>
            <a:pPr marL="45720" indent="0">
              <a:buNone/>
            </a:pPr>
            <a:r>
              <a:rPr lang="ru-RU" dirty="0" smtClean="0"/>
              <a:t>Чем они похожи и различны?</a:t>
            </a:r>
            <a:endParaRPr lang="ru-RU" dirty="0"/>
          </a:p>
        </p:txBody>
      </p:sp>
      <p:pic>
        <p:nvPicPr>
          <p:cNvPr id="1026" name="Picture 2" descr="C:\Users\User\Desktop\yulij_klever_zimnij_pejzazh_s_izbushko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600400" cy="566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2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254</TotalTime>
  <Words>384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Диалог искусств на уроках литературного чтения в начальной      школе</vt:lpstr>
      <vt:lpstr>Презентация PowerPoint</vt:lpstr>
      <vt:lpstr>Презентация PowerPoint</vt:lpstr>
      <vt:lpstr>И. И .Левитан «Черёмуха»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2018-03-27T10:34:01Z</dcterms:created>
  <dcterms:modified xsi:type="dcterms:W3CDTF">2018-03-27T17:38:05Z</dcterms:modified>
</cp:coreProperties>
</file>